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69" r:id="rId16"/>
    <p:sldId id="270" r:id="rId17"/>
    <p:sldId id="271" r:id="rId18"/>
    <p:sldId id="272" r:id="rId19"/>
    <p:sldId id="275" r:id="rId20"/>
    <p:sldId id="277" r:id="rId21"/>
    <p:sldId id="276" r:id="rId22"/>
    <p:sldId id="281" r:id="rId23"/>
    <p:sldId id="279" r:id="rId24"/>
    <p:sldId id="278" r:id="rId25"/>
    <p:sldId id="273" r:id="rId26"/>
    <p:sldId id="274" r:id="rId27"/>
    <p:sldId id="283" r:id="rId28"/>
  </p:sldIdLst>
  <p:sldSz cx="198008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8964183-5052-4FA1-BBEE-98D4F36CD675}">
          <p14:sldIdLst>
            <p14:sldId id="257"/>
            <p14:sldId id="258"/>
            <p14:sldId id="259"/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68"/>
            <p14:sldId id="269"/>
            <p14:sldId id="270"/>
            <p14:sldId id="271"/>
            <p14:sldId id="272"/>
            <p14:sldId id="275"/>
            <p14:sldId id="277"/>
            <p14:sldId id="276"/>
            <p14:sldId id="281"/>
            <p14:sldId id="279"/>
            <p14:sldId id="278"/>
            <p14:sldId id="273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494">
          <p15:clr>
            <a:srgbClr val="A4A3A4"/>
          </p15:clr>
        </p15:guide>
        <p15:guide id="2" pos="62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45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8747" autoAdjust="0"/>
  </p:normalViewPr>
  <p:slideViewPr>
    <p:cSldViewPr snapToGrid="0">
      <p:cViewPr>
        <p:scale>
          <a:sx n="120" d="100"/>
          <a:sy n="120" d="100"/>
        </p:scale>
        <p:origin x="-72" y="504"/>
      </p:cViewPr>
      <p:guideLst>
        <p:guide orient="horz" pos="2494"/>
        <p:guide pos="62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5111" y="1296173"/>
            <a:ext cx="14850666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111" y="4159854"/>
            <a:ext cx="148506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68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0011" y="421669"/>
            <a:ext cx="4269566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311" y="421669"/>
            <a:ext cx="12561188" cy="671186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11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09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98" y="1974511"/>
            <a:ext cx="17078266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998" y="5300193"/>
            <a:ext cx="17078266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311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4200" y="2108344"/>
            <a:ext cx="8415377" cy="502519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80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0" y="421669"/>
            <a:ext cx="17078266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891" y="1941510"/>
            <a:ext cx="8376703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891" y="2893014"/>
            <a:ext cx="8376703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4200" y="1941510"/>
            <a:ext cx="841795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4200" y="2893014"/>
            <a:ext cx="8417956" cy="42551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8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42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956" y="1140340"/>
            <a:ext cx="10024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1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91" y="528002"/>
            <a:ext cx="6386301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956" y="1140340"/>
            <a:ext cx="10024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891" y="2376011"/>
            <a:ext cx="6386301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7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311" y="421669"/>
            <a:ext cx="17078266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311" y="2108344"/>
            <a:ext cx="17078266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311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8ABE-8C21-4B45-A9DE-805EA20DAA6A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9044" y="7340702"/>
            <a:ext cx="6682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4377" y="7340702"/>
            <a:ext cx="4455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AB804-92DF-4C8A-A635-5F0CD85BA9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78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7924" y="881045"/>
            <a:ext cx="3929583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Atores</a:t>
            </a:r>
            <a:r>
              <a:rPr lang="pt-BR" sz="1470" b="1" dirty="0"/>
              <a:t>:</a:t>
            </a:r>
            <a:r>
              <a:rPr lang="pt-BR" sz="1470" dirty="0"/>
              <a:t> </a:t>
            </a:r>
            <a:r>
              <a:rPr lang="pt-BR" sz="1400" dirty="0"/>
              <a:t>Aluno e Professor</a:t>
            </a:r>
          </a:p>
          <a:p>
            <a:pPr algn="just"/>
            <a:endParaRPr lang="pt-BR" sz="1470" dirty="0"/>
          </a:p>
          <a:p>
            <a:pPr algn="just"/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algn="just"/>
            <a:endParaRPr lang="pt-BR" sz="1470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inicial usuário clica no seu respectivo perfil (Aluno ou Professor).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encaminha para a tela de login do perfil escolhido.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3561" y="209687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ESCOLHER PERFIL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830303" y="3209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INICIAL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99559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3474" b="4013"/>
          <a:stretch/>
        </p:blipFill>
        <p:spPr>
          <a:xfrm>
            <a:off x="4545557" y="671352"/>
            <a:ext cx="4002512" cy="238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1518" r="11725" b="55233"/>
          <a:stretch/>
        </p:blipFill>
        <p:spPr>
          <a:xfrm>
            <a:off x="8997431" y="5018243"/>
            <a:ext cx="7211961" cy="14748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9983" r="3569" b="7065"/>
          <a:stretch/>
        </p:blipFill>
        <p:spPr>
          <a:xfrm>
            <a:off x="8738099" y="665146"/>
            <a:ext cx="6965883" cy="309360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6636434" y="3209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12879" r="3355" b="9379"/>
          <a:stretch/>
        </p:blipFill>
        <p:spPr>
          <a:xfrm>
            <a:off x="15488130" y="1100598"/>
            <a:ext cx="4203030" cy="195542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0929964" y="30201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1016243" y="474124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</p:spTree>
    <p:extLst>
      <p:ext uri="{BB962C8B-B14F-4D97-AF65-F5344CB8AC3E}">
        <p14:creationId xmlns:p14="http://schemas.microsoft.com/office/powerpoint/2010/main" val="38509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Apague a Luz”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Apague a Luz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APAGUE A LUZ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465973" y="52208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0BA01D9B-E878-415A-835E-220D5752A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764953"/>
            <a:ext cx="6139999" cy="48973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5DB8552A-19F9-4A5F-8C36-78BC3389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10" y="725708"/>
            <a:ext cx="5171973" cy="29144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69" y="5587399"/>
            <a:ext cx="6597072" cy="22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“Remover último jogo”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apaga o jogo da rodada e o remove do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jogo salvo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3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EXCLUIR JOGO DA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064083" y="532920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B4EA219-DD2B-4F14-ADFB-F3EB213C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91" y="680612"/>
            <a:ext cx="6476190" cy="49333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9E615B2C-AA8C-49E1-9181-C6267FABD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404" y="680612"/>
            <a:ext cx="4894932" cy="27141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281" y="5795666"/>
            <a:ext cx="5830114" cy="21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clica no botão “Iniciar rodada“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realiza validação e habilita para os alunos poderem iniciar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 nenhum jogo cadastrado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0865A08-C8EF-4FBD-9A61-0BCEF47A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67" y="699877"/>
            <a:ext cx="5023510" cy="5224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B0424F9F-8694-4914-8CE1-F9B2600F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73" y="740938"/>
            <a:ext cx="5085460" cy="45560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75" y="5876170"/>
            <a:ext cx="7108320" cy="20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 smtClean="0">
                <a:latin typeface="Bahnschrift SemiBold" panose="020B0502040204020203" pitchFamily="34" charset="0"/>
              </a:rPr>
              <a:t>Atores: </a:t>
            </a:r>
            <a:r>
              <a:rPr lang="pt-BR" sz="1400" dirty="0" smtClean="0"/>
              <a:t>Aluno</a:t>
            </a:r>
            <a:endParaRPr lang="pt-BR" sz="1400" dirty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Espera, o Aluno clica no botão “Pronto</a:t>
            </a:r>
            <a:r>
              <a:rPr lang="pt-BR" sz="1400" dirty="0" smtClean="0"/>
              <a:t>!”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executa caso de uso </a:t>
            </a:r>
            <a:r>
              <a:rPr lang="pt-BR" sz="1400" i="1" dirty="0"/>
              <a:t>Jogar</a:t>
            </a:r>
            <a:r>
              <a:rPr lang="pt-BR" sz="1400" dirty="0"/>
              <a:t> do jogo atual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</a:t>
            </a:r>
            <a:r>
              <a:rPr lang="pt-BR" sz="1400" dirty="0" smtClean="0"/>
              <a:t>rodada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</a:t>
            </a:r>
            <a:r>
              <a:rPr lang="pt-BR" sz="1400" dirty="0" smtClean="0"/>
              <a:t>erro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INICIAR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43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62580" y="553431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0865A08-C8EF-4FBD-9A61-0BCEF47A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67" y="699877"/>
            <a:ext cx="5023510" cy="5224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B0424F9F-8694-4914-8CE1-F9B2600FA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73" y="740938"/>
            <a:ext cx="5085460" cy="45560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668" y="6003656"/>
            <a:ext cx="7500220" cy="191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592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“Pronto!”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aluno na rodada a ser iniciada, busca os jogos dela e exibe tela com o primeiro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joga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coleta os pontos feitos no jogo, salva e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Professor não iniciou a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não tem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“Ranking”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JOGAR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779344" y="536490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459808" y="746044"/>
            <a:ext cx="3256701" cy="2165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49" y="5811316"/>
            <a:ext cx="10436838" cy="19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41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“Loja”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“Lojinha”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46063" y="284379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LOJA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189742" y="3494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82692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59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9" y="3440749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189742" y="312845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43502" r="24549" b="36603"/>
          <a:stretch/>
        </p:blipFill>
        <p:spPr>
          <a:xfrm>
            <a:off x="14813280" y="6419089"/>
            <a:ext cx="4407408" cy="1023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1C9AF16-CCCC-4BE7-9A4C-43889135E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8" y="995777"/>
            <a:ext cx="5761905" cy="32952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33E8D4C-17BA-4344-B634-999A86F38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784" y="995777"/>
            <a:ext cx="5028571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0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4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Lojinha, Aluno </a:t>
            </a:r>
            <a:r>
              <a:rPr lang="pt-BR" sz="1400" dirty="0"/>
              <a:t>clica no botão “Comprar” do item Tempo. O item Tempo adiciona 30 segundos ao tempo de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600" b="1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TEMPO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577042" y="54323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E6DD137-97D1-41E1-AE73-44D585BC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011519" cy="46571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E46BE020-E52D-42ED-BE05-42E4FDBE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12" y="680611"/>
            <a:ext cx="4922976" cy="41070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06" y="5709392"/>
            <a:ext cx="10258873" cy="1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7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</a:t>
            </a:r>
            <a:r>
              <a:rPr lang="pt-BR" sz="1400" dirty="0" smtClean="0"/>
              <a:t>Lojinha, </a:t>
            </a:r>
            <a:r>
              <a:rPr lang="pt-BR" sz="1400" dirty="0" smtClean="0"/>
              <a:t>Aluno </a:t>
            </a:r>
            <a:r>
              <a:rPr lang="pt-BR" sz="1400" dirty="0"/>
              <a:t>clica no botão “Comprar” do item Resposta. O item Resposta destaca na tela a resposta correta da pergunta. Este item é apenas permitido no jogo </a:t>
            </a:r>
            <a:r>
              <a:rPr lang="pt-BR" sz="1400" dirty="0" err="1"/>
              <a:t>Quiz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RESPOSTA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CF9F190-85A6-4336-AD69-16D12F78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6200364" cy="4803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72B87B0-2DF6-4207-AB2E-824FFDC0E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4" y="680611"/>
            <a:ext cx="4857931" cy="42848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69" y="5970499"/>
            <a:ext cx="10847719" cy="19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Acessar loja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</a:t>
            </a:r>
            <a:r>
              <a:rPr lang="pt-BR" sz="1400" dirty="0" smtClean="0"/>
              <a:t>Lojinha, Aluno </a:t>
            </a:r>
            <a:r>
              <a:rPr lang="pt-BR" sz="1400" dirty="0"/>
              <a:t>clica no botão “Comprar” do item Pontos. O item dobra a quantidade de pontos recebida em um jogo. Além disso é permitido em todos os jogos.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valida, desconta valor das moedas do aluno e adiciona item ao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o Aluno não possui moedas o suficiente para a compra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COMPRAR ITEM - PONTOS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32" y="680611"/>
            <a:ext cx="3450748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C0DA064A-9AC8-412E-AF8B-30100C829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89" y="680611"/>
            <a:ext cx="5948863" cy="46085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81B1C821-8861-48EC-9BB5-A2340EAFB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170" y="680611"/>
            <a:ext cx="4897418" cy="43196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60" y="5975779"/>
            <a:ext cx="10818336" cy="19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</a:t>
            </a:r>
            <a:r>
              <a:rPr lang="pt-BR" sz="1400" b="1" dirty="0"/>
              <a:t>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adiciona 30 segundos ao tempo restante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USAR ITEM - TEMPO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29390" y="587074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DA MEMÓRIA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214" y="6147739"/>
            <a:ext cx="6569181" cy="177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7689" y="839156"/>
            <a:ext cx="3929583" cy="482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/>
              <a:t>Atores: </a:t>
            </a:r>
            <a:r>
              <a:rPr lang="pt-BR" sz="1400" dirty="0"/>
              <a:t>Aluno e Professor</a:t>
            </a:r>
          </a:p>
          <a:p>
            <a:endParaRPr lang="pt-BR" sz="1400" dirty="0"/>
          </a:p>
          <a:p>
            <a:r>
              <a:rPr lang="pt-BR" sz="1600" b="1" dirty="0"/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Login Aluno/Professor o usuário preenche “Login” e “Senha”. Após isso clicar no botão “Entrar”.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dados e direciona para a tela “Home” do perfil </a:t>
            </a:r>
            <a:r>
              <a:rPr lang="pt-BR" sz="1400" dirty="0" err="1"/>
              <a:t>logado</a:t>
            </a:r>
            <a:r>
              <a:rPr lang="pt-BR" sz="1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/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erro (dados inválidos ou campos em branco) no campo “Login” ou “Senha”.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pPr lvl="0"/>
            <a:endParaRPr lang="pt-BR" sz="1400" dirty="0"/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8673" y="88350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LOGAR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082002" y="700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6581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r="15732"/>
          <a:stretch/>
        </p:blipFill>
        <p:spPr>
          <a:xfrm>
            <a:off x="4385972" y="347169"/>
            <a:ext cx="2615184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r="15251"/>
          <a:stretch/>
        </p:blipFill>
        <p:spPr>
          <a:xfrm>
            <a:off x="4385972" y="2966205"/>
            <a:ext cx="2633472" cy="2290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4906181" y="53513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MENSAGEM ERRO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367684" y="5662013"/>
            <a:ext cx="2724912" cy="2104981"/>
            <a:chOff x="5147454" y="5593677"/>
            <a:chExt cx="2724912" cy="2104981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9" t="4245" r="13769" b="3852"/>
            <a:stretch/>
          </p:blipFill>
          <p:spPr>
            <a:xfrm>
              <a:off x="5147454" y="5593677"/>
              <a:ext cx="2724912" cy="21049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CaixaDeTexto 19"/>
            <p:cNvSpPr txBox="1"/>
            <p:nvPr/>
          </p:nvSpPr>
          <p:spPr>
            <a:xfrm>
              <a:off x="5685951" y="6927185"/>
              <a:ext cx="1673749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Usuário ou Senha incorretos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4830637" y="270179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PROFESSOR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32869" r="3283" b="29072"/>
          <a:stretch/>
        </p:blipFill>
        <p:spPr>
          <a:xfrm>
            <a:off x="10081833" y="6003399"/>
            <a:ext cx="6523671" cy="186794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350" r="5369" b="4364"/>
          <a:stretch/>
        </p:blipFill>
        <p:spPr>
          <a:xfrm>
            <a:off x="7179488" y="352619"/>
            <a:ext cx="7495689" cy="5252356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9878589" y="4218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6466230" y="6470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1617619" y="572640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661CF106-30F7-4709-B0CF-3E334DAD9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176" y="319182"/>
            <a:ext cx="5013955" cy="49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160615"/>
            <a:ext cx="3929583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dirty="0"/>
              <a:t>de qualquer jogo.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qualquer um dos jogos Aluno clica no ícone do item Pontos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dobra quantidade de pontos recebidos no jogo atual e desconta item do inventário dele.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USAR ITEM - PONTOS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DA MEMÓRIA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810" y="6265628"/>
            <a:ext cx="7054078" cy="16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1426" y="1160615"/>
            <a:ext cx="3929583" cy="444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Jogar </a:t>
            </a:r>
            <a:r>
              <a:rPr lang="pt-BR" sz="1400" i="1" dirty="0" err="1"/>
              <a:t>Quiz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do </a:t>
            </a:r>
            <a:r>
              <a:rPr lang="pt-BR" sz="1400" dirty="0" err="1"/>
              <a:t>Quiz</a:t>
            </a:r>
            <a:r>
              <a:rPr lang="pt-BR" sz="1400" dirty="0"/>
              <a:t> Aluno clica no ícone do item Resposta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resposta correta</a:t>
            </a:r>
            <a:r>
              <a:rPr lang="pt-BR" sz="1400" dirty="0"/>
              <a:t>, </a:t>
            </a:r>
            <a:r>
              <a:rPr lang="pt-BR" sz="1400" dirty="0" smtClean="0"/>
              <a:t> </a:t>
            </a:r>
            <a:r>
              <a:rPr lang="pt-BR" sz="1400" dirty="0"/>
              <a:t>desconta item do inventário </a:t>
            </a:r>
            <a:r>
              <a:rPr lang="pt-BR" sz="1400" dirty="0" smtClean="0"/>
              <a:t>dele e </a:t>
            </a:r>
            <a:r>
              <a:rPr lang="pt-BR" sz="1400" dirty="0"/>
              <a:t>avança para próxima </a:t>
            </a:r>
            <a:r>
              <a:rPr lang="pt-BR" sz="1400" dirty="0" smtClean="0"/>
              <a:t>pergunta.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tem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 smtClean="0"/>
              <a:t>Caso </a:t>
            </a:r>
            <a:r>
              <a:rPr lang="pt-BR" sz="1400" dirty="0"/>
              <a:t>de uso Fim do Jogo é acionado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 smtClean="0"/>
              <a:t>Retorna </a:t>
            </a:r>
            <a:r>
              <a:rPr lang="pt-BR" sz="1400" dirty="0"/>
              <a:t>ao passo 3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USAR ITEM - RESPOSTA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QUIZ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86" y="5803885"/>
            <a:ext cx="7388901" cy="20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524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Apague a Luz com algumas “Janelas” acesas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janela para apaga-la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adiciona pontos à </a:t>
            </a:r>
            <a:r>
              <a:rPr lang="pt-BR" sz="1400" dirty="0" smtClean="0"/>
              <a:t>rodada e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 smtClean="0"/>
              <a:t> </a:t>
            </a:r>
            <a:r>
              <a:rPr lang="pt-BR" sz="1400" dirty="0"/>
              <a:t>apaga a </a:t>
            </a:r>
            <a:r>
              <a:rPr lang="pt-BR" sz="1400" dirty="0" smtClean="0"/>
              <a:t>luz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na próxima </a:t>
            </a:r>
            <a:r>
              <a:rPr lang="pt-BR" sz="1400" dirty="0" smtClean="0"/>
              <a:t>janela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</a:t>
            </a:r>
            <a:r>
              <a:rPr lang="pt-BR" sz="1400" dirty="0" smtClean="0"/>
              <a:t>acionado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finalizado.</a:t>
            </a:r>
            <a:endParaRPr lang="pt-BR" sz="1400" dirty="0" smtClean="0"/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 sistema detectou que não tem mais janelas para clicar tempo acabou.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 smtClean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APAGUE A LUZ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APAGUE A LUZ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24" y="844759"/>
            <a:ext cx="3656484" cy="223072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651" y="5890930"/>
            <a:ext cx="479174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9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574838"/>
            <a:ext cx="3929583" cy="770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Jogo da Memória com todas cartas viradas para baixo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em pares de cartas para vira-las para cima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vira cartas, compara elas, exibe mensagem de sucesso, remove cartas escolhidas da tela e adiciona pontos para cada par à rodada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próximo par de </a:t>
            </a:r>
            <a:r>
              <a:rPr lang="pt-BR" sz="1400" dirty="0" smtClean="0"/>
              <a:t>cartas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</a:t>
            </a:r>
            <a:r>
              <a:rPr lang="pt-BR" sz="1400" dirty="0" smtClean="0"/>
              <a:t>acionado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</a:t>
            </a:r>
            <a:r>
              <a:rPr lang="pt-BR" sz="1600" b="1" dirty="0" smtClean="0">
                <a:latin typeface="Bahnschrift SemiBold" panose="020B0502040204020203" pitchFamily="34" charset="0"/>
              </a:rPr>
              <a:t>1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</a:t>
            </a:r>
            <a:r>
              <a:rPr lang="pt-BR" sz="1400" dirty="0" smtClean="0"/>
              <a:t>partir </a:t>
            </a:r>
            <a:r>
              <a:rPr lang="pt-BR" sz="1400" dirty="0"/>
              <a:t>do passo 3 o sistema detectou que as cartas escolhidas não eram iguais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Aluno clica no botão “OK”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retorna cartas escolhidas para posição inicial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1400" dirty="0" smtClean="0"/>
              <a:t>.</a:t>
            </a:r>
            <a:endParaRPr lang="pt-BR" sz="1400" dirty="0" smtClean="0"/>
          </a:p>
          <a:p>
            <a:r>
              <a:rPr lang="pt-BR" sz="1600" b="1" dirty="0" smtClean="0">
                <a:latin typeface="Bahnschrift SemiBold" panose="020B0502040204020203" pitchFamily="34" charset="0"/>
              </a:rPr>
              <a:t>Fluxo </a:t>
            </a:r>
            <a:r>
              <a:rPr lang="pt-BR" sz="1600" b="1" dirty="0">
                <a:latin typeface="Bahnschrift SemiBold" panose="020B0502040204020203" pitchFamily="34" charset="0"/>
              </a:rPr>
              <a:t>alternativo </a:t>
            </a:r>
            <a:r>
              <a:rPr lang="pt-BR" sz="1600" b="1" dirty="0" smtClean="0">
                <a:latin typeface="Bahnschrift SemiBold" panose="020B0502040204020203" pitchFamily="34" charset="0"/>
              </a:rPr>
              <a:t>2</a:t>
            </a:r>
          </a:p>
          <a:p>
            <a:endParaRPr lang="pt-BR" sz="1600" b="1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mas cartas para escolher ou tempo </a:t>
            </a:r>
            <a:r>
              <a:rPr lang="pt-BR" sz="1400" dirty="0" smtClean="0"/>
              <a:t>esgotado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83508" y="0"/>
            <a:ext cx="43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JOGO DA MEMÓRIA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564278" y="506200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DA MEMÓRIA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93" y="680611"/>
            <a:ext cx="3431659" cy="2093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51" y="5494351"/>
            <a:ext cx="7491735" cy="242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87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700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Aluno ter executado o caso de uso </a:t>
            </a:r>
            <a:r>
              <a:rPr lang="pt-BR" sz="1400" i="1" dirty="0"/>
              <a:t>Iniciar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do </a:t>
            </a:r>
            <a:r>
              <a:rPr lang="pt-BR" sz="1400" dirty="0" err="1"/>
              <a:t>Quiz</a:t>
            </a:r>
            <a:r>
              <a:rPr lang="pt-BR" sz="1400" dirty="0"/>
              <a:t> exibindo a primeira pergunta e inicia contagem do tempo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escolhe uma alternativa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verifica escolha, exibe mensagem de acerto, adiciona pontos à rodada e exibe próxima pergunta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responde próxima </a:t>
            </a:r>
            <a:r>
              <a:rPr lang="pt-BR" sz="1400" dirty="0" smtClean="0"/>
              <a:t>pergunta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Fim do Jogo é </a:t>
            </a:r>
            <a:r>
              <a:rPr lang="pt-BR" sz="1400" dirty="0" smtClean="0"/>
              <a:t>acionado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</a:t>
            </a:r>
            <a:r>
              <a:rPr lang="pt-BR" sz="1400" dirty="0" smtClean="0"/>
              <a:t>finalizado.</a:t>
            </a:r>
            <a:endParaRPr lang="pt-BR" sz="1400" dirty="0" smtClean="0"/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3 o sistema detectou que a alternativa escolhida era incorreta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 e tira pontos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clica no botão “OK</a:t>
            </a:r>
            <a:endParaRPr lang="pt-BR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 smtClean="0"/>
              <a:t>Retorna </a:t>
            </a:r>
            <a:r>
              <a:rPr lang="pt-BR" sz="1400" dirty="0"/>
              <a:t>ao passo </a:t>
            </a:r>
            <a:r>
              <a:rPr lang="pt-BR" sz="1400" dirty="0" smtClean="0"/>
              <a:t>2 </a:t>
            </a:r>
            <a:r>
              <a:rPr lang="pt-BR" sz="1400" dirty="0"/>
              <a:t>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Entre os passos 2 e 4 o sistema detectou que não tem próxima pergunta ou o tempo esgotado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5 do fluxo principal.</a:t>
            </a:r>
            <a:endParaRPr lang="pt-BR" sz="1400" dirty="0" smtClean="0"/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JOGAR QUIZ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5570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JOGO QUIZ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36" y="5902832"/>
            <a:ext cx="6466551" cy="20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546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“Adicionar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“Cadastro de pergunta”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os campos: “Pergunta”, “Alternativa 1”, “Alternativa 2” e “Alternativa 3”. Após isso, clica no botão “Salvar”.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cadastro de pergunta. Salva pergunta e exibe mensagem de Sucesso.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em “Pergunta”, “Alternativa 1”, “Alternativa 2” ou “Alternativa 3”.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6 do fluxo principal.</a:t>
            </a:r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 PERGUNTA PARA O QUIZ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686368" y="528040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07" y="680611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1394" r="26434" b="1428"/>
          <a:stretch/>
        </p:blipFill>
        <p:spPr>
          <a:xfrm>
            <a:off x="4593071" y="3239976"/>
            <a:ext cx="2482883" cy="2352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5381505" y="288258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LOJA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D5029BD-C27B-44E0-823C-F119A1E7F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36" y="631355"/>
            <a:ext cx="5088507" cy="49260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E941A6F-687A-41BF-8CE0-8190F3D26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25" y="715393"/>
            <a:ext cx="4843124" cy="43952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563" y="5584446"/>
            <a:ext cx="6013326" cy="23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5336" y="1529947"/>
            <a:ext cx="3929583" cy="219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“Como Funciona?”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abre a tela “Ajuda”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01300" y="349475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COMO FUNCIONA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922087" y="614209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81505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AJUDA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14" y="680611"/>
            <a:ext cx="3413645" cy="2071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8" t="31900" r="28254" b="45035"/>
          <a:stretch/>
        </p:blipFill>
        <p:spPr>
          <a:xfrm>
            <a:off x="14977872" y="6419089"/>
            <a:ext cx="4462272" cy="1201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624A659-8F1A-447A-9FC5-24BF39FBA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9" y="680611"/>
            <a:ext cx="5734225" cy="32794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ED4D3564-9C64-4D6F-99F0-1FAAD2EA4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205" y="680611"/>
            <a:ext cx="5212932" cy="32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9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5460" y="580331"/>
            <a:ext cx="3929583" cy="43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Jogar </a:t>
            </a:r>
            <a:r>
              <a:rPr lang="pt-BR" sz="1400" dirty="0" err="1"/>
              <a:t>Quiz</a:t>
            </a:r>
            <a:r>
              <a:rPr lang="pt-BR" sz="1400" dirty="0"/>
              <a:t>, ou Jogar Jogo da Memória, ou                            Jogar Apague a Luz</a:t>
            </a:r>
            <a:r>
              <a:rPr lang="pt-BR" sz="1400" dirty="0" smtClean="0"/>
              <a:t>.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salva o dinheiro e os pontos feitos na rodada exibe próximo jogo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 smtClean="0"/>
              <a:t>Caso </a:t>
            </a:r>
            <a:r>
              <a:rPr lang="pt-BR" sz="1400" dirty="0"/>
              <a:t>de uso </a:t>
            </a:r>
            <a:r>
              <a:rPr lang="pt-BR" sz="1400" dirty="0" smtClean="0"/>
              <a:t>finalizado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No passo 1 o sistema detectou que não tem próximo jogo</a:t>
            </a:r>
            <a:r>
              <a:rPr lang="pt-BR" sz="1400" dirty="0" smtClean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de Ranking</a:t>
            </a:r>
            <a:r>
              <a:rPr lang="pt-BR" sz="1400" dirty="0" smtClean="0"/>
              <a:t>.</a:t>
            </a:r>
            <a:endParaRPr lang="pt-BR" sz="1400" dirty="0"/>
          </a:p>
          <a:p>
            <a:pPr marL="342900" lvl="0" indent="-342900">
              <a:buFont typeface="+mj-lt"/>
              <a:buAutoNum type="arabicPeriod"/>
            </a:pPr>
            <a:r>
              <a:rPr lang="pt-BR" sz="1400" dirty="0" smtClean="0"/>
              <a:t>Retorna </a:t>
            </a:r>
            <a:r>
              <a:rPr lang="pt-BR" sz="1400" dirty="0"/>
              <a:t>ao passo </a:t>
            </a:r>
            <a:r>
              <a:rPr lang="pt-BR" sz="1400" dirty="0" smtClean="0"/>
              <a:t>2 </a:t>
            </a:r>
            <a:r>
              <a:rPr lang="pt-BR" sz="1400" dirty="0"/>
              <a:t>do fluxo principal</a:t>
            </a:r>
            <a:r>
              <a:rPr lang="pt-BR" sz="1400" dirty="0" smtClean="0"/>
              <a:t>.</a:t>
            </a:r>
          </a:p>
          <a:p>
            <a:pPr lvl="0"/>
            <a:endParaRPr lang="pt-BR" sz="1400" dirty="0"/>
          </a:p>
          <a:p>
            <a:endParaRPr lang="pt-BR" sz="140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5179" y="118666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Bahnschrift SemiBold" panose="020B0502040204020203" pitchFamily="34" charset="0"/>
              </a:rPr>
              <a:t>Finalizar Jogo</a:t>
            </a:r>
            <a:endParaRPr lang="pt-BR" sz="2400" b="1" dirty="0">
              <a:latin typeface="Bahnschrift SemiBold" panose="020B0502040204020203" pitchFamily="34" charset="0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238274" y="529389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92138" y="4056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latin typeface="Bahnschrift SemiBold" panose="020B0502040204020203" pitchFamily="34" charset="0"/>
              </a:rPr>
              <a:t>Exemplo: JOGO </a:t>
            </a:r>
            <a:r>
              <a:rPr lang="pt-BR" sz="1200" b="1" dirty="0" smtClean="0">
                <a:latin typeface="Bahnschrift SemiBold" panose="020B0502040204020203" pitchFamily="34" charset="0"/>
              </a:rPr>
              <a:t>QUIZ</a:t>
            </a:r>
            <a:endParaRPr lang="pt-B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56" y="811140"/>
            <a:ext cx="3866321" cy="2358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035" y="5570893"/>
            <a:ext cx="8644852" cy="23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-14779" y="-14417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877" y="984037"/>
            <a:ext cx="3929583" cy="525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escolhido o perfil Aluno. Olhar caso de uso </a:t>
            </a:r>
            <a:r>
              <a:rPr lang="pt-BR" sz="1400" i="1" dirty="0"/>
              <a:t>Escolher perfil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de Login Aluno clica em “Não tem cadastro?”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tela “Cadastro”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preenche: “Login”, “Senha” e “Nome/Apelido”. Após isso clica no botão “Cadastrar”.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e salva os dados e exibe a tela “Home” do Aluno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“Login”, “Senha” ou “Nome/Apelido”.  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 algn="just"/>
            <a:endParaRPr lang="pt-BR" sz="1470" dirty="0"/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0235" y="165684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ALUNO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452293" y="16568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LOGIN ALUNO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161341" y="-14417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10" y="410071"/>
            <a:ext cx="3789141" cy="2290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5452293" y="285898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CADASTRO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1" y="3187177"/>
            <a:ext cx="3755938" cy="22703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29653" r="6293" b="30353"/>
          <a:stretch/>
        </p:blipFill>
        <p:spPr>
          <a:xfrm>
            <a:off x="10131182" y="5674835"/>
            <a:ext cx="9187283" cy="207377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1615949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SEQUENCIA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7033158" y="13307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535103" y="5427697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EB307E1-0424-4BE3-B15F-8F906E1A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25" y="627349"/>
            <a:ext cx="5543542" cy="47773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5AE2A67E-34AD-4A13-92E8-44B4ECDEC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257" y="627349"/>
            <a:ext cx="4184754" cy="39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0" y="623070"/>
            <a:ext cx="3869755" cy="2339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152348" y="720752"/>
            <a:ext cx="3929583" cy="636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7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Logar.</a:t>
            </a: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>
              <a:latin typeface="Bahnschrift SemiBold" panose="020B0502040204020203" pitchFamily="34" charset="0"/>
            </a:endParaRPr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Na tela “Home”, Professor clica no botão “Criar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abre a janela “Cadastro de 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Professor preenche o campo “Nome” e clica no botão “Cadastrar”.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gera chave de acesso, valida e salva os dados e exibe tela “Sala”.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erro (dados inválidos ou campos em branco) no campo “Nome”.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A partir do passo 4 o sistema detectou que a chave gerada já existia. 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/>
              <a:t>Retorna ao passo 4 do fluxo principal.</a:t>
            </a:r>
          </a:p>
          <a:p>
            <a:endParaRPr lang="pt-BR" sz="1890" dirty="0"/>
          </a:p>
        </p:txBody>
      </p:sp>
      <p:grpSp>
        <p:nvGrpSpPr>
          <p:cNvPr id="82" name="Grupo 81"/>
          <p:cNvGrpSpPr/>
          <p:nvPr/>
        </p:nvGrpSpPr>
        <p:grpSpPr>
          <a:xfrm>
            <a:off x="4649261" y="3403178"/>
            <a:ext cx="3834071" cy="2326194"/>
            <a:chOff x="7262941" y="2887317"/>
            <a:chExt cx="4154359" cy="25112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941" y="2887317"/>
              <a:ext cx="4154359" cy="2511217"/>
            </a:xfrm>
            <a:prstGeom prst="rect">
              <a:avLst/>
            </a:prstGeom>
          </p:spPr>
        </p:pic>
        <p:sp>
          <p:nvSpPr>
            <p:cNvPr id="81" name="CaixaDeTexto 80"/>
            <p:cNvSpPr txBox="1"/>
            <p:nvPr/>
          </p:nvSpPr>
          <p:spPr>
            <a:xfrm>
              <a:off x="8663931" y="4027509"/>
              <a:ext cx="1813569" cy="25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45" dirty="0">
                  <a:solidFill>
                    <a:srgbClr val="FF0000"/>
                  </a:solidFill>
                </a:rPr>
                <a:t>Nome de Sala inválido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CADASTRAR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686905" y="339216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696834" y="304305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7" t="9283" r="2322" b="5297"/>
          <a:stretch/>
        </p:blipFill>
        <p:spPr>
          <a:xfrm>
            <a:off x="14294380" y="720752"/>
            <a:ext cx="4834867" cy="3569786"/>
          </a:xfrm>
          <a:prstGeom prst="rect">
            <a:avLst/>
          </a:prstGeom>
        </p:spPr>
      </p:pic>
      <p:sp>
        <p:nvSpPr>
          <p:cNvPr id="88" name="CaixaDeTexto 87"/>
          <p:cNvSpPr txBox="1"/>
          <p:nvPr/>
        </p:nvSpPr>
        <p:spPr>
          <a:xfrm>
            <a:off x="14150003" y="517346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6CDA069-FFE4-4347-B6D5-DE8915636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8" y="665168"/>
            <a:ext cx="4182588" cy="50910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68" y="5676246"/>
            <a:ext cx="9828676" cy="22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3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26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</a:t>
            </a:r>
            <a:r>
              <a:rPr lang="pt-BR" sz="1400" b="1" dirty="0"/>
              <a:t>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Aluno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Aluno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Aluno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“Tela de Espera”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pPr lvl="0"/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  <a:endParaRPr lang="pt-BR" sz="1600" dirty="0">
              <a:latin typeface="Bahnschrift SemiBold" panose="020B0502040204020203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Aluno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</a:t>
            </a:r>
            <a:r>
              <a:rPr lang="pt-BR" sz="2000" dirty="0"/>
              <a:t>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328019" y="28809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CADASTRAR SALAS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/>
          <p:cNvSpPr txBox="1"/>
          <p:nvPr/>
        </p:nvSpPr>
        <p:spPr>
          <a:xfrm>
            <a:off x="5328019" y="5360285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TELA DE ESPERA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722967" y="34607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771688" y="548157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387782" y="3067449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r="9545" b="2107"/>
          <a:stretch/>
        </p:blipFill>
        <p:spPr>
          <a:xfrm>
            <a:off x="4387782" y="5580512"/>
            <a:ext cx="3256701" cy="2165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83" y="651486"/>
            <a:ext cx="3475958" cy="2101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34607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6103" r="5993" b="4238"/>
          <a:stretch/>
        </p:blipFill>
        <p:spPr>
          <a:xfrm>
            <a:off x="8005791" y="720752"/>
            <a:ext cx="6419657" cy="49114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787" r="2059" b="9849"/>
          <a:stretch/>
        </p:blipFill>
        <p:spPr>
          <a:xfrm>
            <a:off x="14668845" y="860066"/>
            <a:ext cx="5132043" cy="292091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88" y="5930870"/>
            <a:ext cx="10058400" cy="18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459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Logar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 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“Home”, Professor clica no botão “Acessar sala”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janela “Acesso a 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Professor preenche o campo “Código de acesso”.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chave e exibe tela “Sala”.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4 o sistema detectou que o código informado pelo Professor está incorreto.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2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ACESSAR SALA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5145053" y="263372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ACESSO SALA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5369648" y="531989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9177"/>
          <a:stretch/>
        </p:blipFill>
        <p:spPr>
          <a:xfrm>
            <a:off x="4486605" y="2910720"/>
            <a:ext cx="3256701" cy="2198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328019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HOME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52" y="433005"/>
            <a:ext cx="3413645" cy="206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12474" y="5471160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030331" y="519416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6126" r="5977" b="4687"/>
          <a:stretch/>
        </p:blipFill>
        <p:spPr>
          <a:xfrm>
            <a:off x="7894186" y="617137"/>
            <a:ext cx="6882533" cy="512471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9546" r="2483" b="11832"/>
          <a:stretch/>
        </p:blipFill>
        <p:spPr>
          <a:xfrm>
            <a:off x="14776718" y="1084156"/>
            <a:ext cx="5024169" cy="30117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69" y="5741853"/>
            <a:ext cx="10058400" cy="21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6110" y="1289993"/>
            <a:ext cx="3929583" cy="284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Professor ter executado o caso de uso </a:t>
            </a:r>
            <a:r>
              <a:rPr lang="pt-BR" sz="1400" i="1" dirty="0"/>
              <a:t>Acessar sala </a:t>
            </a:r>
            <a:r>
              <a:rPr lang="pt-BR" sz="1400" dirty="0"/>
              <a:t>ou</a:t>
            </a:r>
            <a:r>
              <a:rPr lang="pt-BR" sz="1400" i="1" dirty="0"/>
              <a:t> Cadastrar sala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“Sala” Professor clica no botão “Nova rodada”.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</a:t>
            </a:r>
            <a:r>
              <a:rPr lang="pt-BR" sz="1400" dirty="0" smtClean="0"/>
              <a:t>verifica a sala</a:t>
            </a:r>
            <a:r>
              <a:rPr lang="pt-BR" sz="1400" dirty="0"/>
              <a:t> que foi acessada/cadastrada </a:t>
            </a:r>
            <a:r>
              <a:rPr lang="pt-BR" sz="1400" dirty="0" smtClean="0"/>
              <a:t>e cria uma rodada</a:t>
            </a:r>
            <a:r>
              <a:rPr lang="pt-BR" sz="1400" dirty="0" smtClean="0"/>
              <a:t>, </a:t>
            </a:r>
            <a:r>
              <a:rPr lang="pt-BR" sz="1400" dirty="0"/>
              <a:t>salva e exibe tela “Nova rodada”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96455" y="299152"/>
            <a:ext cx="38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CRIAR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25264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14370275" y="592500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4449058" y="405439"/>
            <a:ext cx="3330832" cy="2184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>
            <a:off x="5417501" y="6782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SALA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58" y="3090308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178431" y="2835410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1174" r="1735" b="43742"/>
          <a:stretch/>
        </p:blipFill>
        <p:spPr>
          <a:xfrm>
            <a:off x="10797680" y="6202000"/>
            <a:ext cx="8807326" cy="126025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9298" r="5921" b="6252"/>
          <a:stretch/>
        </p:blipFill>
        <p:spPr>
          <a:xfrm>
            <a:off x="8112418" y="699878"/>
            <a:ext cx="6209754" cy="35008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" t="11930" r="3367" b="3827"/>
          <a:stretch/>
        </p:blipFill>
        <p:spPr>
          <a:xfrm>
            <a:off x="14975285" y="922283"/>
            <a:ext cx="4561748" cy="333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41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400" b="1" dirty="0"/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perguntas”.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valida perguntas, salva o Quiz na rodada e o adiciona Quiz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pPr marL="342900" lvl="0" indent="-342900">
              <a:buFont typeface="+mj-lt"/>
              <a:buAutoNum type="arabicPeriod"/>
            </a:pPr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alternativo 1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A partir do passo 2 o sistema detectou que não haviam perguntas cadastradas.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exibe mensagem de erro.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Retorna ao passo 1 do fluxo principal.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QUIZ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094441" y="324841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11" y="484820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18603" y="126614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4764867" y="483102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DD4ACBE-0D51-4B7A-BD82-8E0E655C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64" y="618915"/>
            <a:ext cx="4884507" cy="49305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1FBC9049-5D70-4643-A3DF-0D0E271B5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96" y="680612"/>
            <a:ext cx="5257451" cy="38398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17" y="5504108"/>
            <a:ext cx="8792371" cy="23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tângulo 82"/>
          <p:cNvSpPr/>
          <p:nvPr/>
        </p:nvSpPr>
        <p:spPr>
          <a:xfrm>
            <a:off x="0" y="0"/>
            <a:ext cx="4200256" cy="7920038"/>
          </a:xfrm>
          <a:prstGeom prst="rect">
            <a:avLst/>
          </a:prstGeom>
          <a:solidFill>
            <a:srgbClr val="FDEB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4788" y="1288631"/>
            <a:ext cx="3929583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 SemiBold" panose="020B0502040204020203" pitchFamily="34" charset="0"/>
              </a:rPr>
              <a:t>Pré-requisito: </a:t>
            </a:r>
            <a:r>
              <a:rPr lang="pt-BR" sz="1400" dirty="0"/>
              <a:t>Ter executado o caso de uso </a:t>
            </a:r>
            <a:r>
              <a:rPr lang="pt-BR" sz="1400" i="1" dirty="0"/>
              <a:t>Criar rodada</a:t>
            </a:r>
            <a:r>
              <a:rPr lang="pt-BR" sz="1400" dirty="0"/>
              <a:t>.</a:t>
            </a:r>
          </a:p>
          <a:p>
            <a:r>
              <a:rPr lang="pt-BR" sz="1600" b="1" dirty="0">
                <a:latin typeface="Bahnschrift SemiBold" panose="020B0502040204020203" pitchFamily="34" charset="0"/>
              </a:rPr>
              <a:t>Atores: </a:t>
            </a:r>
            <a:r>
              <a:rPr lang="pt-BR" sz="1400" dirty="0"/>
              <a:t>Professor</a:t>
            </a:r>
          </a:p>
          <a:p>
            <a:endParaRPr lang="pt-BR" sz="1400" dirty="0"/>
          </a:p>
          <a:p>
            <a:r>
              <a:rPr lang="pt-BR" sz="1600" b="1" dirty="0">
                <a:latin typeface="Bahnschrift SemiBold" panose="020B0502040204020203" pitchFamily="34" charset="0"/>
              </a:rPr>
              <a:t>Fluxo principal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Na tela “Nova rodada”, Professor clica no botão “Adicionar Jogo da Memória”.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Sistema salva o Jogo da Memória na rodada e o adiciona ao quadro “Jogos cadastrados”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1400" dirty="0"/>
              <a:t>Caso de uso finalizado</a:t>
            </a:r>
          </a:p>
          <a:p>
            <a:endParaRPr lang="pt-BR" sz="189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9552" y="284379"/>
            <a:ext cx="3838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Bahnschrift SemiBold" panose="020B0502040204020203" pitchFamily="34" charset="0"/>
              </a:rPr>
              <a:t>ADICIONAR JOGO DA MEMÓRIA NA RODADA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4206976" y="0"/>
            <a:ext cx="82647" cy="7920038"/>
          </a:xfrm>
          <a:prstGeom prst="rect">
            <a:avLst/>
          </a:prstGeom>
          <a:solidFill>
            <a:srgbClr val="82B4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10311695" y="349499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SEQUÊNCIA</a:t>
            </a:r>
          </a:p>
        </p:txBody>
      </p:sp>
      <p:sp>
        <p:nvSpPr>
          <p:cNvPr id="87" name="CaixaDeTexto 86"/>
          <p:cNvSpPr txBox="1"/>
          <p:nvPr/>
        </p:nvSpPr>
        <p:spPr>
          <a:xfrm>
            <a:off x="15922087" y="403613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CLASSE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4" y="699877"/>
            <a:ext cx="3445128" cy="2090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5292138" y="403612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NOVA RODADA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5308318" y="5077268"/>
            <a:ext cx="383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latin typeface="Bahnschrift SemiBold" panose="020B0502040204020203" pitchFamily="34" charset="0"/>
              </a:rPr>
              <a:t>DIAGRAMA DE ROBUSTEZ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306184D-CB29-4DA0-8B79-3639DECBC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372" y="850501"/>
            <a:ext cx="6150857" cy="45037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E770F56D-9D44-4985-A4D4-230EB0BB4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619" y="850501"/>
            <a:ext cx="4908652" cy="271308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37" y="5516664"/>
            <a:ext cx="7280351" cy="24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84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1074</TotalTime>
  <Words>2803</Words>
  <Application>Microsoft Office PowerPoint</Application>
  <PresentationFormat>Personalizar</PresentationFormat>
  <Paragraphs>478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ítalo Martins Tomaz Rocha Rocha</dc:creator>
  <cp:lastModifiedBy>cliente</cp:lastModifiedBy>
  <cp:revision>130</cp:revision>
  <dcterms:created xsi:type="dcterms:W3CDTF">2020-05-20T20:26:52Z</dcterms:created>
  <dcterms:modified xsi:type="dcterms:W3CDTF">2020-07-01T20:02:57Z</dcterms:modified>
</cp:coreProperties>
</file>